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0" r:id="rId4"/>
    <p:sldId id="271" r:id="rId5"/>
    <p:sldId id="259" r:id="rId6"/>
    <p:sldId id="260" r:id="rId7"/>
    <p:sldId id="267" r:id="rId8"/>
    <p:sldId id="261" r:id="rId9"/>
    <p:sldId id="262" r:id="rId10"/>
    <p:sldId id="263" r:id="rId11"/>
    <p:sldId id="272" r:id="rId12"/>
    <p:sldId id="273" r:id="rId13"/>
    <p:sldId id="27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47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2F52E3-6664-4BD5-8139-2B80EE243A9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907ABDF-EB18-4EF7-8E10-86ED5452D1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F52E3-6664-4BD5-8139-2B80EE243A9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F52E3-6664-4BD5-8139-2B80EE243A9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2F52E3-6664-4BD5-8139-2B80EE243A9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2F52E3-6664-4BD5-8139-2B80EE243A94}" type="datetimeFigureOut">
              <a:rPr lang="en-US" smtClean="0"/>
              <a:t>4/18/2016</a:t>
            </a:fld>
            <a:endParaRPr lang="en-US"/>
          </a:p>
        </p:txBody>
      </p:sp>
      <p:sp>
        <p:nvSpPr>
          <p:cNvPr id="8" name="Slide Number Placeholder 7"/>
          <p:cNvSpPr>
            <a:spLocks noGrp="1"/>
          </p:cNvSpPr>
          <p:nvPr>
            <p:ph type="sldNum" sz="quarter" idx="11"/>
          </p:nvPr>
        </p:nvSpPr>
        <p:spPr/>
        <p:txBody>
          <a:bodyPr/>
          <a:lstStyle/>
          <a:p>
            <a:fld id="{9907ABDF-EB18-4EF7-8E10-86ED5452D1A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2F52E3-6664-4BD5-8139-2B80EE243A9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2F52E3-6664-4BD5-8139-2B80EE243A94}"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F52E3-6664-4BD5-8139-2B80EE243A94}"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F52E3-6664-4BD5-8139-2B80EE243A94}"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7ABDF-EB18-4EF7-8E10-86ED5452D1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F52E3-6664-4BD5-8139-2B80EE243A9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7ABDF-EB18-4EF7-8E10-86ED5452D1A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F52E3-6664-4BD5-8139-2B80EE243A9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907ABDF-EB18-4EF7-8E10-86ED5452D1AE}"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72F52E3-6664-4BD5-8139-2B80EE243A94}" type="datetimeFigureOut">
              <a:rPr lang="en-US" smtClean="0"/>
              <a:t>4/18/2016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907ABDF-EB18-4EF7-8E10-86ED5452D1AE}"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sha\Desktop\nayi raahein folder\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13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219200"/>
            <a:ext cx="8077200" cy="6001643"/>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By associating schools, conducting seminars and volunteer registration </a:t>
            </a:r>
            <a:r>
              <a:rPr lang="en-US" sz="2400" b="1" dirty="0" err="1" smtClean="0">
                <a:latin typeface="Times New Roman" panose="02020603050405020304" pitchFamily="18" charset="0"/>
                <a:cs typeface="Times New Roman" panose="02020603050405020304" pitchFamily="18" charset="0"/>
              </a:rPr>
              <a:t>programmes</a:t>
            </a:r>
            <a:r>
              <a:rPr lang="en-US" sz="2400" b="1" dirty="0" smtClean="0">
                <a:latin typeface="Times New Roman" panose="02020603050405020304" pitchFamily="18" charset="0"/>
                <a:cs typeface="Times New Roman" panose="02020603050405020304" pitchFamily="18" charset="0"/>
              </a:rPr>
              <a:t> for collecting ‘RADDI’.</a:t>
            </a:r>
          </a:p>
          <a:p>
            <a:pPr marL="285750" indent="-285750">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 A hierarchy of active volunteers will be made in the schools, For </a:t>
            </a:r>
            <a:r>
              <a:rPr lang="en-US" sz="2400" b="1" dirty="0" err="1" smtClean="0">
                <a:latin typeface="Times New Roman" panose="02020603050405020304" pitchFamily="18" charset="0"/>
                <a:cs typeface="Times New Roman" panose="02020603050405020304" pitchFamily="18" charset="0"/>
              </a:rPr>
              <a:t>eg</a:t>
            </a:r>
            <a:r>
              <a:rPr lang="en-US" sz="2400" b="1" dirty="0" smtClean="0">
                <a:latin typeface="Times New Roman" panose="02020603050405020304" pitchFamily="18" charset="0"/>
                <a:cs typeface="Times New Roman" panose="02020603050405020304" pitchFamily="18" charset="0"/>
              </a:rPr>
              <a:t>. A Head Boy and a Head Girl will represent the Project </a:t>
            </a:r>
            <a:r>
              <a:rPr lang="hi-IN" sz="2400" b="1" dirty="0" smtClean="0">
                <a:latin typeface="Times New Roman" panose="02020603050405020304" pitchFamily="18" charset="0"/>
                <a:cs typeface="Times New Roman" panose="02020603050405020304" pitchFamily="18" charset="0"/>
              </a:rPr>
              <a:t>आरम्भ</a:t>
            </a:r>
            <a:r>
              <a:rPr lang="en-US" sz="2400" b="1" dirty="0" smtClean="0">
                <a:latin typeface="Times New Roman" panose="02020603050405020304" pitchFamily="18" charset="0"/>
                <a:cs typeface="Times New Roman" panose="02020603050405020304" pitchFamily="18" charset="0"/>
              </a:rPr>
              <a:t>, and a Class Monitor for every class in every School.</a:t>
            </a:r>
          </a:p>
          <a:p>
            <a:pPr marL="285750" indent="-285750">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Conducting a city meet once a month, of the Head Boys and the Head Girls of all the associated schools in the city. </a:t>
            </a:r>
          </a:p>
          <a:p>
            <a:pPr marL="285750" indent="-285750">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A rolling trophy will be awarded to the school with the highest percentage of involved volunteers(who donate) and their class photograph will be published in most of the popular local papers.</a:t>
            </a:r>
          </a:p>
          <a:p>
            <a:pPr marL="285750" indent="-285750">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Data will be constantly managed of every student donating newspapers or other material and this will be constantly uploaded on the website.</a:t>
            </a:r>
          </a:p>
          <a:p>
            <a:pPr marL="285750" indent="-285750">
              <a:buFont typeface="Wingdings" panose="05000000000000000000" pitchFamily="2" charset="2"/>
              <a:buChar char="v"/>
            </a:pPr>
            <a:endParaRPr lang="en-US" sz="2400" dirty="0"/>
          </a:p>
        </p:txBody>
      </p:sp>
      <p:sp>
        <p:nvSpPr>
          <p:cNvPr id="3" name="Rectangle 2"/>
          <p:cNvSpPr/>
          <p:nvPr/>
        </p:nvSpPr>
        <p:spPr>
          <a:xfrm>
            <a:off x="-53971" y="228600"/>
            <a:ext cx="9099542"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OUR ASSOCIATION WITH SCHOOLS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28533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629533" y="381000"/>
            <a:ext cx="5884944" cy="1446550"/>
          </a:xfrm>
          <a:prstGeom prst="rect">
            <a:avLst/>
          </a:prstGeom>
          <a:no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FUNCTIONING OF </a:t>
            </a:r>
          </a:p>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t>
            </a: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PROJECT </a:t>
            </a:r>
            <a:r>
              <a:rPr lang="hi-IN"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आरम्भ</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TextBox 2"/>
          <p:cNvSpPr txBox="1"/>
          <p:nvPr/>
        </p:nvSpPr>
        <p:spPr>
          <a:xfrm>
            <a:off x="381000" y="2209800"/>
            <a:ext cx="8382000" cy="4247317"/>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rgbClr val="FF0000"/>
                </a:solidFill>
              </a:rPr>
              <a:t>DATA MANAGEMENT</a:t>
            </a:r>
            <a:r>
              <a:rPr lang="en-US" dirty="0" smtClean="0"/>
              <a:t>: The data of every student contributing will be managed according to school and address.</a:t>
            </a:r>
          </a:p>
          <a:p>
            <a:pPr marL="285750" indent="-285750">
              <a:buFont typeface="Wingdings" panose="05000000000000000000" pitchFamily="2" charset="2"/>
              <a:buChar char="Ø"/>
            </a:pPr>
            <a:r>
              <a:rPr lang="en-US" b="1" dirty="0" smtClean="0">
                <a:solidFill>
                  <a:srgbClr val="FF0000"/>
                </a:solidFill>
              </a:rPr>
              <a:t>COLLECTION CENTRES</a:t>
            </a:r>
            <a:r>
              <a:rPr lang="en-US" dirty="0" smtClean="0"/>
              <a:t>: Approximately 10 common collection </a:t>
            </a:r>
            <a:r>
              <a:rPr lang="en-US" dirty="0" err="1" smtClean="0"/>
              <a:t>centres</a:t>
            </a:r>
            <a:r>
              <a:rPr lang="en-US" dirty="0" smtClean="0"/>
              <a:t> will be made in different locations of </a:t>
            </a:r>
            <a:r>
              <a:rPr lang="en-US" dirty="0" err="1" smtClean="0"/>
              <a:t>Hisar</a:t>
            </a:r>
            <a:r>
              <a:rPr lang="en-US" dirty="0" smtClean="0"/>
              <a:t> covering the entire city.</a:t>
            </a:r>
          </a:p>
          <a:p>
            <a:pPr marL="285750" indent="-285750">
              <a:buFont typeface="Wingdings" panose="05000000000000000000" pitchFamily="2" charset="2"/>
              <a:buChar char="Ø"/>
            </a:pPr>
            <a:r>
              <a:rPr lang="en-US" dirty="0" smtClean="0"/>
              <a:t>The information of students will be with the Head Boy and the Head Girl of the respective school, they will further pass it on to the class monitors, and hence to the students via the monitors.</a:t>
            </a:r>
          </a:p>
          <a:p>
            <a:pPr marL="285750" indent="-285750">
              <a:buFont typeface="Wingdings" panose="05000000000000000000" pitchFamily="2" charset="2"/>
              <a:buChar char="Ø"/>
            </a:pPr>
            <a:r>
              <a:rPr lang="en-US" b="1" dirty="0" smtClean="0">
                <a:solidFill>
                  <a:srgbClr val="FF0000"/>
                </a:solidFill>
              </a:rPr>
              <a:t>DOOR TO DOOR CAMPAIGNING</a:t>
            </a:r>
            <a:r>
              <a:rPr lang="en-US" dirty="0" smtClean="0"/>
              <a:t>: At the locations of collection </a:t>
            </a:r>
            <a:r>
              <a:rPr lang="en-US" dirty="0" err="1" smtClean="0"/>
              <a:t>centres</a:t>
            </a:r>
            <a:r>
              <a:rPr lang="en-US" dirty="0" smtClean="0"/>
              <a:t>, street plays will be performed two days before collection to encourage people to participate in the project and spread awareness.</a:t>
            </a:r>
          </a:p>
          <a:p>
            <a:pPr marL="285750" indent="-285750">
              <a:buFont typeface="Wingdings" panose="05000000000000000000" pitchFamily="2" charset="2"/>
              <a:buChar char="Ø"/>
            </a:pPr>
            <a:r>
              <a:rPr lang="en-US" b="1" dirty="0" smtClean="0">
                <a:solidFill>
                  <a:srgbClr val="FF0000"/>
                </a:solidFill>
              </a:rPr>
              <a:t>MASS INVOLVEMENT</a:t>
            </a:r>
            <a:r>
              <a:rPr lang="en-US" dirty="0" smtClean="0"/>
              <a:t>: Local societies, kitties, senior citizens, etc. can </a:t>
            </a:r>
            <a:r>
              <a:rPr lang="en-US" dirty="0" err="1" smtClean="0"/>
              <a:t>volunteerily</a:t>
            </a:r>
            <a:r>
              <a:rPr lang="en-US" dirty="0"/>
              <a:t> </a:t>
            </a:r>
            <a:r>
              <a:rPr lang="en-US" dirty="0" smtClean="0"/>
              <a:t>be involved.</a:t>
            </a:r>
          </a:p>
          <a:p>
            <a:pPr marL="285750" indent="-285750">
              <a:buFont typeface="Wingdings" panose="05000000000000000000" pitchFamily="2" charset="2"/>
              <a:buChar char="Ø"/>
            </a:pPr>
            <a:r>
              <a:rPr lang="en-US" b="1" dirty="0" smtClean="0">
                <a:solidFill>
                  <a:srgbClr val="FF0000"/>
                </a:solidFill>
              </a:rPr>
              <a:t>PROJECT MANAGEMENT</a:t>
            </a:r>
            <a:r>
              <a:rPr lang="en-US" dirty="0" smtClean="0"/>
              <a:t>: Students across universities and colleges will be thoroughly managing the entire project.</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366438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952971" y="228600"/>
            <a:ext cx="723807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TRANSPARENCY OF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PROJECT </a:t>
            </a:r>
            <a:r>
              <a:rPr lang="hi-I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आरम्भ</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457200" y="2286000"/>
            <a:ext cx="8153400" cy="2308324"/>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RECEIPT</a:t>
            </a:r>
            <a:r>
              <a:rPr lang="en-US" dirty="0" smtClean="0"/>
              <a:t>: The students contributing </a:t>
            </a:r>
            <a:r>
              <a:rPr lang="en-US" dirty="0" err="1" smtClean="0"/>
              <a:t>raddi</a:t>
            </a:r>
            <a:r>
              <a:rPr lang="en-US" dirty="0" smtClean="0"/>
              <a:t>(scrap) will be given a receipt as per their contribution.</a:t>
            </a:r>
          </a:p>
          <a:p>
            <a:pPr marL="285750" indent="-285750">
              <a:buFont typeface="Wingdings" panose="05000000000000000000" pitchFamily="2" charset="2"/>
              <a:buChar char="§"/>
            </a:pPr>
            <a:r>
              <a:rPr lang="en-US" b="1" dirty="0" smtClean="0"/>
              <a:t>WEBSITE</a:t>
            </a:r>
            <a:r>
              <a:rPr lang="en-US" dirty="0" smtClean="0"/>
              <a:t>: The information like the names of students, amount of </a:t>
            </a:r>
            <a:r>
              <a:rPr lang="en-US" dirty="0" err="1" smtClean="0"/>
              <a:t>collection,etc</a:t>
            </a:r>
            <a:r>
              <a:rPr lang="en-US" dirty="0" smtClean="0"/>
              <a:t>. will be uploaded on the website.</a:t>
            </a:r>
          </a:p>
          <a:p>
            <a:pPr marL="285750" indent="-285750">
              <a:buFont typeface="Wingdings" panose="05000000000000000000" pitchFamily="2" charset="2"/>
              <a:buChar char="§"/>
            </a:pPr>
            <a:r>
              <a:rPr lang="en-US" b="1" dirty="0" smtClean="0"/>
              <a:t>LIST</a:t>
            </a:r>
            <a:r>
              <a:rPr lang="en-US" dirty="0" smtClean="0"/>
              <a:t>: A list of contributing students and their </a:t>
            </a:r>
            <a:r>
              <a:rPr lang="en-US" dirty="0" err="1" smtClean="0"/>
              <a:t>schoolwise</a:t>
            </a:r>
            <a:r>
              <a:rPr lang="en-US" dirty="0" smtClean="0"/>
              <a:t> collection will be given to every school.</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840790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77000">
              <a:schemeClr val="tx2">
                <a:lumMod val="69000"/>
                <a:lumOff val="31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146225" y="304800"/>
            <a:ext cx="6851556" cy="830997"/>
          </a:xfrm>
          <a:prstGeom prst="rect">
            <a:avLst/>
          </a:prstGeom>
          <a:noFill/>
        </p:spPr>
        <p:txBody>
          <a:bodyPr wrap="non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POST PROJECT </a:t>
            </a:r>
            <a:r>
              <a:rPr lang="hi-IN"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आरम्भ</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609600" y="1676400"/>
            <a:ext cx="2514600" cy="4247317"/>
          </a:xfrm>
          <a:prstGeom prst="rect">
            <a:avLst/>
          </a:prstGeom>
          <a:noFill/>
        </p:spPr>
        <p:txBody>
          <a:bodyPr wrap="square" rtlCol="0">
            <a:spAutoFit/>
          </a:bodyPr>
          <a:lstStyle/>
          <a:p>
            <a:r>
              <a:rPr lang="en-US" b="1" dirty="0" smtClean="0"/>
              <a:t>PLAN A</a:t>
            </a:r>
          </a:p>
          <a:p>
            <a:r>
              <a:rPr lang="en-US" b="1" dirty="0" smtClean="0"/>
              <a:t>NAYI RAAHEIN</a:t>
            </a:r>
          </a:p>
          <a:p>
            <a:endParaRPr lang="en-US" b="1" dirty="0"/>
          </a:p>
          <a:p>
            <a:pPr marL="285750" indent="-285750">
              <a:buFont typeface="Wingdings" panose="05000000000000000000" pitchFamily="2" charset="2"/>
              <a:buChar char="§"/>
            </a:pPr>
            <a:r>
              <a:rPr lang="en-US" dirty="0" smtClean="0"/>
              <a:t>Upgrading and maintaining the school.</a:t>
            </a:r>
          </a:p>
          <a:p>
            <a:pPr marL="285750" indent="-285750">
              <a:buFont typeface="Wingdings" panose="05000000000000000000" pitchFamily="2" charset="2"/>
              <a:buChar char="§"/>
            </a:pPr>
            <a:r>
              <a:rPr lang="en-US" dirty="0"/>
              <a:t>expand the current infrastructure and facilities to cater to the education of over 300 children in the coming years</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
        <p:nvSpPr>
          <p:cNvPr id="5" name="TextBox 4"/>
          <p:cNvSpPr txBox="1"/>
          <p:nvPr/>
        </p:nvSpPr>
        <p:spPr>
          <a:xfrm>
            <a:off x="3124200" y="1676400"/>
            <a:ext cx="2743200" cy="3416320"/>
          </a:xfrm>
          <a:prstGeom prst="rect">
            <a:avLst/>
          </a:prstGeom>
          <a:noFill/>
        </p:spPr>
        <p:txBody>
          <a:bodyPr wrap="square" rtlCol="0">
            <a:spAutoFit/>
          </a:bodyPr>
          <a:lstStyle/>
          <a:p>
            <a:r>
              <a:rPr lang="en-US" b="1" dirty="0" smtClean="0"/>
              <a:t>PLAN B</a:t>
            </a:r>
          </a:p>
          <a:p>
            <a:r>
              <a:rPr lang="en-US" b="1" dirty="0" smtClean="0"/>
              <a:t>SUPER 100</a:t>
            </a:r>
          </a:p>
          <a:p>
            <a:endParaRPr lang="en-US" dirty="0"/>
          </a:p>
          <a:p>
            <a:pPr marL="285750" indent="-285750">
              <a:buFont typeface="Wingdings" panose="05000000000000000000" pitchFamily="2" charset="2"/>
              <a:buChar char="§"/>
            </a:pPr>
            <a:r>
              <a:rPr lang="en-US" dirty="0" smtClean="0"/>
              <a:t>Finding the 100 best talent among the </a:t>
            </a:r>
            <a:r>
              <a:rPr lang="en-US" dirty="0" err="1" smtClean="0"/>
              <a:t>underpriveleged</a:t>
            </a:r>
            <a:r>
              <a:rPr lang="en-US" dirty="0" smtClean="0"/>
              <a:t> through a series of test rounds, and giving them the best  teachers to compete with the national talent.</a:t>
            </a:r>
            <a:endParaRPr lang="en-US" dirty="0"/>
          </a:p>
        </p:txBody>
      </p:sp>
      <p:sp>
        <p:nvSpPr>
          <p:cNvPr id="6" name="TextBox 5"/>
          <p:cNvSpPr txBox="1"/>
          <p:nvPr/>
        </p:nvSpPr>
        <p:spPr>
          <a:xfrm>
            <a:off x="6324600" y="1676400"/>
            <a:ext cx="2209800" cy="3139321"/>
          </a:xfrm>
          <a:prstGeom prst="rect">
            <a:avLst/>
          </a:prstGeom>
          <a:noFill/>
        </p:spPr>
        <p:txBody>
          <a:bodyPr wrap="square" rtlCol="0">
            <a:spAutoFit/>
          </a:bodyPr>
          <a:lstStyle/>
          <a:p>
            <a:r>
              <a:rPr lang="en-US" b="1" dirty="0" smtClean="0"/>
              <a:t>PLAN C</a:t>
            </a:r>
          </a:p>
          <a:p>
            <a:r>
              <a:rPr lang="en-US" b="1" dirty="0" smtClean="0"/>
              <a:t>Giving aid to other NGOs</a:t>
            </a:r>
          </a:p>
          <a:p>
            <a:endParaRPr lang="en-US" dirty="0"/>
          </a:p>
          <a:p>
            <a:pPr marL="285750" indent="-285750">
              <a:buFont typeface="Wingdings" panose="05000000000000000000" pitchFamily="2" charset="2"/>
              <a:buChar char="§"/>
            </a:pPr>
            <a:r>
              <a:rPr lang="en-US" dirty="0" smtClean="0"/>
              <a:t>We will be providing Teachers and books to NGOs that educate the underprivileged children.</a:t>
            </a:r>
            <a:endParaRPr lang="en-US" dirty="0"/>
          </a:p>
        </p:txBody>
      </p:sp>
    </p:spTree>
    <p:extLst>
      <p:ext uri="{BB962C8B-B14F-4D97-AF65-F5344CB8AC3E}">
        <p14:creationId xmlns:p14="http://schemas.microsoft.com/office/powerpoint/2010/main" val="4020681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isha\Downloads\h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5596351" cy="3276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isha\Desktop\nayi raahein folder\material\n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0"/>
            <a:ext cx="8984673" cy="15287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Disha\Desktop\nayi raahein folder\material\nr2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927" y="3581400"/>
            <a:ext cx="365067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Disha\Desktop\nayi raahein folder\material\nr1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927" y="1528763"/>
            <a:ext cx="3650673" cy="205263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Disha\Desktop\nayi raahein folder\material\nr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952" y="1528763"/>
            <a:ext cx="3679248" cy="2052637"/>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Disha\Desktop\nayi raahein folder\material\nr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1835"/>
            <a:ext cx="2619375" cy="205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60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isha\Downloads\h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50724" y="2362200"/>
            <a:ext cx="4442562"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 all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TOGETHER?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4090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ha\Desktop\nayi raahein folder\n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5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sha\Desktop\n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5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17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isha\Desktop\n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64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isha\Desktop\nayi raahein folder\N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9"/>
            <a:ext cx="9144000" cy="6858000"/>
          </a:xfrm>
          <a:prstGeom prst="rect">
            <a:avLst/>
          </a:prstGeom>
          <a:noFill/>
          <a:effectLst>
            <a:glow rad="127000">
              <a:schemeClr val="accent1">
                <a:alpha val="36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16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Disha\Downloads\n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 y="875437"/>
            <a:ext cx="8954305" cy="5601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726"/>
            <a:ext cx="5181585" cy="218521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PROJECT </a:t>
            </a:r>
            <a:r>
              <a:rPr lang="hi-IN" sz="5400" b="1" dirty="0" smtClean="0">
                <a:ln/>
                <a:solidFill>
                  <a:schemeClr val="accent3"/>
                </a:solidFill>
              </a:rPr>
              <a:t>आरम्भ</a:t>
            </a:r>
            <a:endParaRPr lang="en-US" sz="5400" b="1" dirty="0" smtClean="0">
              <a:ln/>
              <a:solidFill>
                <a:schemeClr val="accent3"/>
              </a:solidFill>
            </a:endParaRPr>
          </a:p>
          <a:p>
            <a:pPr algn="ctr"/>
            <a:r>
              <a:rPr lang="en-US" sz="2800" b="1" dirty="0">
                <a:ln/>
                <a:solidFill>
                  <a:schemeClr val="accent3"/>
                </a:solidFill>
              </a:rPr>
              <a:t>(</a:t>
            </a:r>
            <a:r>
              <a:rPr lang="hi-IN" sz="2800" b="1" dirty="0" smtClean="0">
                <a:ln/>
                <a:solidFill>
                  <a:schemeClr val="accent3"/>
                </a:solidFill>
              </a:rPr>
              <a:t>अंधेरे </a:t>
            </a:r>
            <a:r>
              <a:rPr lang="hi-IN" sz="2800" b="1" dirty="0">
                <a:ln/>
                <a:solidFill>
                  <a:schemeClr val="accent3"/>
                </a:solidFill>
              </a:rPr>
              <a:t>से उजाले की </a:t>
            </a:r>
            <a:r>
              <a:rPr lang="hi-IN" sz="2800" b="1" dirty="0" smtClean="0">
                <a:ln/>
                <a:solidFill>
                  <a:schemeClr val="accent3"/>
                </a:solidFill>
              </a:rPr>
              <a:t>और</a:t>
            </a:r>
            <a:r>
              <a:rPr lang="en-US" sz="2800" b="1" smtClean="0">
                <a:ln/>
                <a:solidFill>
                  <a:schemeClr val="accent3"/>
                </a:solidFill>
              </a:rPr>
              <a:t>…</a:t>
            </a:r>
            <a:r>
              <a:rPr lang="en-US" sz="2800" b="1" cap="none" spc="0" smtClean="0">
                <a:ln/>
                <a:solidFill>
                  <a:schemeClr val="accent3"/>
                </a:solidFill>
                <a:effectLst/>
              </a:rPr>
              <a:t>)</a:t>
            </a:r>
            <a:endParaRPr lang="en-US" sz="2800" b="1" cap="none" spc="0" dirty="0">
              <a:ln/>
              <a:solidFill>
                <a:schemeClr val="accent3"/>
              </a:solidFill>
              <a:effectLst/>
            </a:endParaRPr>
          </a:p>
        </p:txBody>
      </p:sp>
    </p:spTree>
    <p:extLst>
      <p:ext uri="{BB962C8B-B14F-4D97-AF65-F5344CB8AC3E}">
        <p14:creationId xmlns:p14="http://schemas.microsoft.com/office/powerpoint/2010/main" val="2850629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685800"/>
            <a:ext cx="7772400" cy="4832092"/>
          </a:xfrm>
          <a:prstGeom prst="rect">
            <a:avLst/>
          </a:prstGeom>
          <a:noFill/>
        </p:spPr>
        <p:txBody>
          <a:bodyPr wrap="square" rtlCol="0">
            <a:spAutoFit/>
          </a:bodyPr>
          <a:lstStyle/>
          <a:p>
            <a:r>
              <a:rPr lang="en-US" sz="2800" b="1" dirty="0" smtClean="0">
                <a:latin typeface="Comic Sans MS" panose="030F0702030302020204" pitchFamily="66" charset="0"/>
              </a:rPr>
              <a:t>PROJECT </a:t>
            </a:r>
            <a:r>
              <a:rPr lang="hi-IN" sz="2800" b="1" dirty="0" smtClean="0">
                <a:latin typeface="Comic Sans MS" panose="030F0702030302020204" pitchFamily="66" charset="0"/>
              </a:rPr>
              <a:t>आरम्भ</a:t>
            </a:r>
            <a:r>
              <a:rPr lang="en-US" sz="2800" dirty="0" smtClean="0">
                <a:latin typeface="Comic Sans MS" panose="030F0702030302020204" pitchFamily="66" charset="0"/>
              </a:rPr>
              <a:t>, is a scrap </a:t>
            </a:r>
            <a:r>
              <a:rPr lang="en-US" sz="2800" dirty="0">
                <a:latin typeface="Comic Sans MS" panose="030F0702030302020204" pitchFamily="66" charset="0"/>
              </a:rPr>
              <a:t>collection </a:t>
            </a:r>
            <a:r>
              <a:rPr lang="en-US" sz="2800" dirty="0" smtClean="0">
                <a:latin typeface="Comic Sans MS" panose="030F0702030302020204" pitchFamily="66" charset="0"/>
              </a:rPr>
              <a:t>campaign, in which the School </a:t>
            </a:r>
            <a:r>
              <a:rPr lang="en-US" sz="2800" dirty="0">
                <a:latin typeface="Comic Sans MS" panose="030F0702030302020204" pitchFamily="66" charset="0"/>
              </a:rPr>
              <a:t>going children from upper and middle classes are encouraged to bring newspapers of the previous date from their homes and submit to their class teachers.</a:t>
            </a:r>
            <a:r>
              <a:rPr lang="en-US" sz="2800" dirty="0" smtClean="0">
                <a:latin typeface="Comic Sans MS" panose="030F0702030302020204" pitchFamily="66" charset="0"/>
              </a:rPr>
              <a:t> </a:t>
            </a:r>
            <a:endParaRPr lang="en-US" sz="2800" dirty="0">
              <a:latin typeface="Comic Sans MS" panose="030F0702030302020204" pitchFamily="66" charset="0"/>
            </a:endParaRPr>
          </a:p>
          <a:p>
            <a:endParaRPr lang="en-US" sz="2800" dirty="0" smtClean="0">
              <a:latin typeface="Comic Sans MS" panose="030F0702030302020204" pitchFamily="66" charset="0"/>
            </a:endParaRPr>
          </a:p>
          <a:p>
            <a:r>
              <a:rPr lang="en-US" sz="2800" dirty="0" smtClean="0">
                <a:latin typeface="Comic Sans MS" panose="030F0702030302020204" pitchFamily="66" charset="0"/>
              </a:rPr>
              <a:t>With the fund from this scrap, we will be empowering the children from the </a:t>
            </a:r>
            <a:r>
              <a:rPr lang="en-US" sz="2800" dirty="0" err="1" smtClean="0">
                <a:latin typeface="Comic Sans MS" panose="030F0702030302020204" pitchFamily="66" charset="0"/>
              </a:rPr>
              <a:t>underpriveleged</a:t>
            </a:r>
            <a:r>
              <a:rPr lang="en-US" sz="2800" dirty="0" smtClean="0">
                <a:latin typeface="Comic Sans MS" panose="030F0702030302020204" pitchFamily="66" charset="0"/>
              </a:rPr>
              <a:t> section of the society, by providing them quality education.</a:t>
            </a:r>
            <a:endParaRPr lang="en-US" sz="2800" dirty="0">
              <a:latin typeface="Comic Sans MS" panose="030F0702030302020204" pitchFamily="66" charset="0"/>
            </a:endParaRPr>
          </a:p>
        </p:txBody>
      </p:sp>
    </p:spTree>
    <p:extLst>
      <p:ext uri="{BB962C8B-B14F-4D97-AF65-F5344CB8AC3E}">
        <p14:creationId xmlns:p14="http://schemas.microsoft.com/office/powerpoint/2010/main" val="2444512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45000"/>
          </a:srgbClr>
        </a:solidFill>
        <a:effectLst/>
      </p:bgPr>
    </p:bg>
    <p:spTree>
      <p:nvGrpSpPr>
        <p:cNvPr id="1" name=""/>
        <p:cNvGrpSpPr/>
        <p:nvPr/>
      </p:nvGrpSpPr>
      <p:grpSpPr>
        <a:xfrm>
          <a:off x="0" y="0"/>
          <a:ext cx="0" cy="0"/>
          <a:chOff x="0" y="0"/>
          <a:chExt cx="0" cy="0"/>
        </a:xfrm>
      </p:grpSpPr>
      <p:pic>
        <p:nvPicPr>
          <p:cNvPr id="6146" name="Picture 2" descr="C:\Users\Disha\Downloads\n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477" y="19812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2400" y="0"/>
            <a:ext cx="435920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WHY </a:t>
            </a:r>
            <a:r>
              <a:rPr lang="hi-I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आरम्भ</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685137" y="1066800"/>
            <a:ext cx="7732181"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Two sections of the society and their needs: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10295" y="1981200"/>
            <a:ext cx="24384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PRIVELEGED</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5817477" y="1981200"/>
            <a:ext cx="3264035"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UNDERPRIVELEGED</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310295" y="2895600"/>
            <a:ext cx="24384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Empathy</a:t>
            </a:r>
          </a:p>
          <a:p>
            <a:pPr marL="285750" indent="-285750">
              <a:buFont typeface="Wingdings" panose="05000000000000000000" pitchFamily="2" charset="2"/>
              <a:buChar char="Ø"/>
            </a:pPr>
            <a:r>
              <a:rPr lang="en-US" dirty="0" smtClean="0"/>
              <a:t>Sympathy</a:t>
            </a:r>
          </a:p>
          <a:p>
            <a:pPr marL="285750" indent="-285750">
              <a:buFont typeface="Wingdings" panose="05000000000000000000" pitchFamily="2" charset="2"/>
              <a:buChar char="Ø"/>
            </a:pPr>
            <a:r>
              <a:rPr lang="en-US" dirty="0" smtClean="0"/>
              <a:t>Life Skills</a:t>
            </a:r>
          </a:p>
          <a:p>
            <a:endParaRPr lang="en-US" dirty="0"/>
          </a:p>
        </p:txBody>
      </p:sp>
      <p:sp>
        <p:nvSpPr>
          <p:cNvPr id="9" name="TextBox 8"/>
          <p:cNvSpPr txBox="1"/>
          <p:nvPr/>
        </p:nvSpPr>
        <p:spPr>
          <a:xfrm>
            <a:off x="6248400" y="2895600"/>
            <a:ext cx="2362200"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Food, shelter, clothing</a:t>
            </a:r>
          </a:p>
          <a:p>
            <a:pPr marL="285750" indent="-285750">
              <a:buFont typeface="Wingdings" panose="05000000000000000000" pitchFamily="2" charset="2"/>
              <a:buChar char="Ø"/>
            </a:pPr>
            <a:r>
              <a:rPr lang="en-US" dirty="0" smtClean="0"/>
              <a:t>Education</a:t>
            </a:r>
          </a:p>
          <a:p>
            <a:pPr marL="285750" indent="-285750">
              <a:buFont typeface="Wingdings" panose="05000000000000000000" pitchFamily="2" charset="2"/>
              <a:buChar char="Ø"/>
            </a:pPr>
            <a:r>
              <a:rPr lang="en-US" dirty="0" smtClean="0"/>
              <a:t>Care</a:t>
            </a:r>
          </a:p>
          <a:p>
            <a:pPr marL="285750" indent="-285750">
              <a:buFont typeface="Wingdings" panose="05000000000000000000" pitchFamily="2" charset="2"/>
              <a:buChar char="Ø"/>
            </a:pPr>
            <a:r>
              <a:rPr lang="en-US" dirty="0" smtClean="0"/>
              <a:t>Positive Parenting</a:t>
            </a:r>
          </a:p>
          <a:p>
            <a:pPr marL="285750" indent="-285750">
              <a:buFont typeface="Wingdings" panose="05000000000000000000" pitchFamily="2" charset="2"/>
              <a:buChar char="Ø"/>
            </a:pPr>
            <a:r>
              <a:rPr lang="en-US" dirty="0" smtClean="0"/>
              <a:t>Health Check ups</a:t>
            </a:r>
            <a:endParaRPr lang="en-US" dirty="0"/>
          </a:p>
        </p:txBody>
      </p:sp>
      <p:pic>
        <p:nvPicPr>
          <p:cNvPr id="6147" name="Picture 3" descr="C:\Users\Disha\Desktop\nayi raahein folder\material\NY9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029200"/>
            <a:ext cx="47767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isha\Desktop\nayi raahein folder\material\n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7" y="5029200"/>
            <a:ext cx="4440377" cy="18288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4649926"/>
            <a:ext cx="8967775" cy="379274"/>
          </a:xfrm>
          <a:prstGeom prst="rect">
            <a:avLst/>
          </a:prstGeom>
          <a:noFill/>
        </p:spPr>
        <p:txBody>
          <a:bodyPr wrap="square" rtlCol="0">
            <a:spAutoFit/>
          </a:bodyPr>
          <a:lstStyle/>
          <a:p>
            <a:pPr algn="ctr"/>
            <a:r>
              <a:rPr lang="en-US" b="1" dirty="0" smtClean="0">
                <a:solidFill>
                  <a:schemeClr val="tx2">
                    <a:lumMod val="75000"/>
                  </a:schemeClr>
                </a:solidFill>
              </a:rPr>
              <a:t>This project keeps both these sections in mind and treats them accordingly</a:t>
            </a:r>
            <a:r>
              <a:rPr lang="en-US" dirty="0" smtClean="0"/>
              <a:t>.</a:t>
            </a:r>
            <a:endParaRPr lang="en-US" dirty="0"/>
          </a:p>
        </p:txBody>
      </p:sp>
    </p:spTree>
    <p:extLst>
      <p:ext uri="{BB962C8B-B14F-4D97-AF65-F5344CB8AC3E}">
        <p14:creationId xmlns:p14="http://schemas.microsoft.com/office/powerpoint/2010/main" val="89989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23762" y="382012"/>
            <a:ext cx="3743333" cy="2585323"/>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How can </a:t>
            </a:r>
          </a:p>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this be </a:t>
            </a:r>
          </a:p>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Achieved?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91197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875</TotalTime>
  <Words>565</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Disha</dc:creator>
  <cp:lastModifiedBy>Disha</cp:lastModifiedBy>
  <cp:revision>36</cp:revision>
  <dcterms:created xsi:type="dcterms:W3CDTF">2016-04-11T18:53:32Z</dcterms:created>
  <dcterms:modified xsi:type="dcterms:W3CDTF">2016-04-18T17:47:43Z</dcterms:modified>
</cp:coreProperties>
</file>